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90" r:id="rId2"/>
    <p:sldId id="286" r:id="rId3"/>
    <p:sldId id="287" r:id="rId4"/>
    <p:sldId id="281" r:id="rId5"/>
    <p:sldId id="257" r:id="rId6"/>
    <p:sldId id="280" r:id="rId7"/>
    <p:sldId id="258" r:id="rId8"/>
    <p:sldId id="259" r:id="rId9"/>
    <p:sldId id="262" r:id="rId10"/>
    <p:sldId id="282" r:id="rId11"/>
    <p:sldId id="291" r:id="rId12"/>
    <p:sldId id="283" r:id="rId13"/>
    <p:sldId id="263" r:id="rId14"/>
    <p:sldId id="284" r:id="rId15"/>
    <p:sldId id="260" r:id="rId16"/>
    <p:sldId id="261" r:id="rId17"/>
    <p:sldId id="288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B4"/>
    <a:srgbClr val="00823B"/>
    <a:srgbClr val="DC22EA"/>
    <a:srgbClr val="4D7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7" autoAdjust="0"/>
  </p:normalViewPr>
  <p:slideViewPr>
    <p:cSldViewPr>
      <p:cViewPr varScale="1">
        <p:scale>
          <a:sx n="100" d="100"/>
          <a:sy n="100" d="100"/>
        </p:scale>
        <p:origin x="2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191905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221614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337367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360512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178865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278503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278641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6458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323821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36421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79DE-C591-4B56-9466-AD4544E51868}" type="datetimeFigureOut">
              <a:rPr lang="fr-FR" smtClean="0"/>
              <a:pPr>
                <a:defRPr/>
              </a:pPr>
              <a:t>11/09/2019</a:t>
            </a:fld>
            <a:endParaRPr lang="fr-FR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B513A5-BCCA-4EEC-9928-AB392E065421}" type="slidenum">
              <a:rPr lang="fr-FR" altLang="ru-RU" smtClean="0"/>
              <a:pPr/>
              <a:t>‹#›</a:t>
            </a:fld>
            <a:endParaRPr lang="fr-FR" altLang="ru-RU" dirty="0"/>
          </a:p>
        </p:txBody>
      </p:sp>
    </p:spTree>
    <p:extLst>
      <p:ext uri="{BB962C8B-B14F-4D97-AF65-F5344CB8AC3E}">
        <p14:creationId xmlns:p14="http://schemas.microsoft.com/office/powerpoint/2010/main" val="1787792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8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66335"/>
            <a:ext cx="7893347" cy="6609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КК «Камчатский медицинский колледж»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1299592" y="98072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</a:p>
          <a:p>
            <a:pPr algn="ctr"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Химическая организация клетки. Неорганические вещества клетки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2555776" y="4763591"/>
            <a:ext cx="640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</a:p>
          <a:p>
            <a:pPr algn="r" eaLnBrk="1" hangingPunct="1"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Левенец О.В.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160138" y="6157470"/>
            <a:ext cx="6985000" cy="7005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Петропавловск-Камчатский, 2019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4176464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404664"/>
            <a:ext cx="5827982" cy="593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вещества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559" y="1368479"/>
            <a:ext cx="4174733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Гидрофильные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(растворимые в воде)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7631" y="1357417"/>
            <a:ext cx="4376326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Гидрофобные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(нерастворимые в оде)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9558" y="3153227"/>
            <a:ext cx="17005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Спирты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959" y="2555159"/>
            <a:ext cx="3807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Минеральные соли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59879" y="2818061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Липиды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9812" y="3989763"/>
            <a:ext cx="43316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Высокомолекулярные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б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елки и углеводы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409427" y="998389"/>
            <a:ext cx="288032" cy="358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305080" y="965252"/>
            <a:ext cx="280811" cy="3639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96936" y="3928273"/>
            <a:ext cx="41730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Низкомолекулярные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белки и углеводы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19243" r="3882" b="14144"/>
          <a:stretch/>
        </p:blipFill>
        <p:spPr bwMode="auto">
          <a:xfrm>
            <a:off x="-10043" y="-261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олния 3"/>
          <p:cNvSpPr/>
          <p:nvPr/>
        </p:nvSpPr>
        <p:spPr>
          <a:xfrm rot="632424">
            <a:off x="4033037" y="1201169"/>
            <a:ext cx="863677" cy="3384376"/>
          </a:xfrm>
          <a:prstGeom prst="lightningBolt">
            <a:avLst/>
          </a:prstGeom>
          <a:solidFill>
            <a:srgbClr val="DC22E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537621" y="118810"/>
            <a:ext cx="6048672" cy="6627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 в воде хлорида натрия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371" r="51268" b="32071"/>
          <a:stretch/>
        </p:blipFill>
        <p:spPr bwMode="auto">
          <a:xfrm>
            <a:off x="6087893" y="4635987"/>
            <a:ext cx="2698299" cy="2130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5331825" y="1053299"/>
            <a:ext cx="1662950" cy="98343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Диполи воды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41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0344" r="10536" b="8259"/>
          <a:stretch/>
        </p:blipFill>
        <p:spPr bwMode="auto">
          <a:xfrm>
            <a:off x="-14117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9822" r="16250" b="18526"/>
          <a:stretch/>
        </p:blipFill>
        <p:spPr bwMode="auto">
          <a:xfrm>
            <a:off x="-1411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9485" r="5268" b="8817"/>
          <a:stretch/>
        </p:blipFill>
        <p:spPr bwMode="auto">
          <a:xfrm>
            <a:off x="-3366" y="-8594"/>
            <a:ext cx="91332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8818" r="15982" b="19866"/>
          <a:stretch/>
        </p:blipFill>
        <p:spPr bwMode="auto">
          <a:xfrm>
            <a:off x="-21704" y="-17188"/>
            <a:ext cx="91657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9152" r="18125" b="7143"/>
          <a:stretch/>
        </p:blipFill>
        <p:spPr bwMode="auto">
          <a:xfrm>
            <a:off x="-28234" y="-11659"/>
            <a:ext cx="9133249" cy="689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7962" r="10456" b="16043"/>
          <a:stretch/>
        </p:blipFill>
        <p:spPr bwMode="auto">
          <a:xfrm>
            <a:off x="-28234" y="-2888"/>
            <a:ext cx="9189031" cy="68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9822" r="3393" b="12165"/>
          <a:stretch/>
        </p:blipFill>
        <p:spPr bwMode="auto">
          <a:xfrm>
            <a:off x="-21704" y="-6691"/>
            <a:ext cx="9133247" cy="688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7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0"/>
            <a:ext cx="8784976" cy="5760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Укажите жидкостные структуры клетки или организма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26644" r="20480" b="16118"/>
          <a:stretch/>
        </p:blipFill>
        <p:spPr bwMode="auto">
          <a:xfrm>
            <a:off x="0" y="548680"/>
            <a:ext cx="9143999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2238" y="2771797"/>
            <a:ext cx="905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7668" y="2765909"/>
            <a:ext cx="1343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Кровь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0332" y="2827465"/>
            <a:ext cx="1887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Цитоплазма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7696" y="2699311"/>
            <a:ext cx="16540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Суставная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жидкость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6997" y="6019220"/>
            <a:ext cx="1495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Лимфа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7677" y="6067339"/>
            <a:ext cx="2180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Пищеварительные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соки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0332" y="6036561"/>
            <a:ext cx="1997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Межклеточная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жидкость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31683" y="6019221"/>
            <a:ext cx="119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Моча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2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264" y="764704"/>
            <a:ext cx="6541883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Закончите таблицу</a:t>
            </a:r>
            <a:b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«Минеральные соли»</a:t>
            </a:r>
            <a:b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911681"/>
              </p:ext>
            </p:extLst>
          </p:nvPr>
        </p:nvGraphicFramePr>
        <p:xfrm>
          <a:off x="683568" y="1831760"/>
          <a:ext cx="8136904" cy="3816422"/>
        </p:xfrm>
        <a:graphic>
          <a:graphicData uri="http://schemas.openxmlformats.org/drawingml/2006/table">
            <a:tbl>
              <a:tblPr firstRow="1" firstCol="1" bandRow="1"/>
              <a:tblGrid>
                <a:gridCol w="265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36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Соли в виде ионов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Соли в твердом состоянии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анионы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катионы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92073" y="2954841"/>
            <a:ext cx="233531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Соляная,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угольная,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фосфорная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кислоты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1800" y="2954840"/>
            <a:ext cx="198862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Калий, 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натрий, 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кальций, 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магний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65226" y="2954840"/>
            <a:ext cx="231044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Фосфаты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кальция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и магния,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карбонаты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кальция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84774" y="39141"/>
            <a:ext cx="4690864" cy="593725"/>
          </a:xfrm>
          <a:prstGeom prst="rect">
            <a:avLst/>
          </a:prstGeom>
          <a:solidFill>
            <a:schemeClr val="bg1"/>
          </a:solidFill>
          <a:ln w="28575">
            <a:solidFill>
              <a:srgbClr val="0085B4"/>
            </a:solidFill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Минеральные соли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225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953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Буферность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способность клетки поддерживать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слабощелочную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реакцию своего содержимого на постоянном уровне.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вещества участвуют в поддержании кислотно-щелочного баланса?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852936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Ответ: </a:t>
            </a: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анионы угольной и фосфорной кислот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НСО</a:t>
            </a:r>
            <a:r>
              <a:rPr lang="ru-RU" sz="3200" b="1" baseline="-25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ru-RU" sz="3200" b="1" baseline="30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НРО</a:t>
            </a:r>
            <a:r>
              <a:rPr lang="ru-RU" sz="3200" b="1" baseline="-25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3200" b="1" baseline="30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2-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9622" r="2631" b="17804"/>
          <a:stretch/>
        </p:blipFill>
        <p:spPr bwMode="auto">
          <a:xfrm>
            <a:off x="323528" y="1772816"/>
            <a:ext cx="8496944" cy="47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3869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136904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Все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катионы, кроме одного, входят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 состав солей и являются наиболее важными для жизнедеятельности клетки.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Найдите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«лишний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»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катион.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Са</a:t>
            </a:r>
            <a:r>
              <a:rPr lang="ru-RU" b="1" baseline="30000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+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N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а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+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 К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+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F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е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3</a:t>
            </a:r>
            <a:r>
              <a:rPr lang="ru-RU" b="1" baseline="30000" dirty="0" smtClean="0">
                <a:latin typeface="Times New Roman"/>
                <a:ea typeface="Calibri"/>
                <a:cs typeface="Times New Roman"/>
              </a:rPr>
              <a:t>+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1944216" cy="21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08802"/>
            <a:ext cx="1944216" cy="21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00" y="3008802"/>
            <a:ext cx="1958439" cy="21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14558"/>
            <a:ext cx="1915666" cy="21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563888" y="2448262"/>
            <a:ext cx="1008112" cy="5486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545109" y="2678986"/>
            <a:ext cx="2304255" cy="27996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0932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136904" cy="435133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Все анионы, кроме одного, входят в состав солей и являются наиболее важными для жизнедеятельности клетки.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Найдите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«лишний» анион: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НСО</a:t>
            </a:r>
            <a:r>
              <a:rPr lang="ru-RU" b="1" baseline="-25000" dirty="0" smtClean="0">
                <a:latin typeface="Times New Roman"/>
                <a:ea typeface="Calibri"/>
                <a:cs typeface="Times New Roman"/>
              </a:rPr>
              <a:t>3</a:t>
            </a:r>
            <a:r>
              <a:rPr lang="ru-RU" b="1" baseline="30000" dirty="0" smtClean="0">
                <a:latin typeface="Times New Roman"/>
                <a:ea typeface="Calibri"/>
                <a:cs typeface="Times New Roman"/>
              </a:rPr>
              <a:t>-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С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l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-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НРО</a:t>
            </a:r>
            <a:r>
              <a:rPr lang="ru-RU" b="1" baseline="-25000" dirty="0">
                <a:latin typeface="Times New Roman"/>
                <a:ea typeface="Calibri"/>
                <a:cs typeface="Times New Roman"/>
              </a:rPr>
              <a:t>4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2-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S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</a:t>
            </a:r>
            <a:r>
              <a:rPr lang="ru-RU" b="1" baseline="-25000" dirty="0">
                <a:latin typeface="Times New Roman"/>
                <a:ea typeface="Calibri"/>
                <a:cs typeface="Times New Roman"/>
              </a:rPr>
              <a:t>4</a:t>
            </a:r>
            <a:r>
              <a:rPr lang="ru-RU" b="1" baseline="30000" dirty="0">
                <a:latin typeface="Times New Roman"/>
                <a:ea typeface="Calibri"/>
                <a:cs typeface="Times New Roman"/>
              </a:rPr>
              <a:t>2-</a:t>
            </a:r>
            <a:endParaRPr lang="ru-RU" sz="24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15842"/>
            <a:ext cx="76149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499992" y="2418876"/>
            <a:ext cx="1102405" cy="7347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2713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369887" y="1124744"/>
            <a:ext cx="8435975" cy="42484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Все живые организмы имеют единый        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элементный химический состав.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 Вода, обладая уникальными свойствами,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обеспечивает существование всех    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организмов Земли.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3. Минеральные соли играют в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жизнедеятельности клетки важную роль.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36825" y="333375"/>
            <a:ext cx="4102100" cy="719138"/>
          </a:xfrm>
          <a:prstGeom prst="rect">
            <a:avLst/>
          </a:prstGeom>
          <a:solidFill>
            <a:schemeClr val="bg1"/>
          </a:solidFill>
          <a:ln w="28575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0085964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029202" cy="2952750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b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Общая биология 10 кл. авторы Сивоглазов В.И., Агафонова И.Б., Захарова Е.Т.: М.: Дрофа, 2017 г.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3000" b="1" dirty="0">
                <a:solidFill>
                  <a:prstClr val="black"/>
                </a:solidFill>
                <a:latin typeface="Times New Roman"/>
                <a:ea typeface="Times New Roman"/>
              </a:rPr>
              <a:t>36-46</a:t>
            </a:r>
            <a:endParaRPr lang="ru-RU" alt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923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568951" cy="4896544"/>
          </a:xfrm>
          <a:prstGeom prst="flowChartPunchedTape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Введение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лементный химический состав клетки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иологическая роль воды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инеральные соли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536825" y="333375"/>
            <a:ext cx="4102100" cy="719138"/>
          </a:xfrm>
          <a:solidFill>
            <a:schemeClr val="bg1"/>
          </a:solidFill>
          <a:ln w="28575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811615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Заголовок 1"/>
          <p:cNvSpPr>
            <a:spLocks noGrp="1"/>
          </p:cNvSpPr>
          <p:nvPr>
            <p:ph type="title"/>
          </p:nvPr>
        </p:nvSpPr>
        <p:spPr>
          <a:xfrm>
            <a:off x="2536825" y="333375"/>
            <a:ext cx="4102100" cy="719138"/>
          </a:xfrm>
          <a:solidFill>
            <a:schemeClr val="bg1"/>
          </a:solidFill>
          <a:ln w="28575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4098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5538"/>
            <a:ext cx="8496944" cy="431165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живой природе обнаружено около 90 химических элементов. Живые организмы накапливают только те элементы, которые необходимы им для жизнедеятельности. На какие группы разделяют эти элементы?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279050"/>
            <a:ext cx="5832648" cy="34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68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0" y="274638"/>
            <a:ext cx="7869560" cy="593725"/>
          </a:xfrm>
          <a:solidFill>
            <a:schemeClr val="bg1"/>
          </a:solidFill>
          <a:ln w="28575">
            <a:solidFill>
              <a:srgbClr val="0085B4"/>
            </a:solidFill>
          </a:ln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Элементный химический состав клетки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38029" y="1036549"/>
            <a:ext cx="5827982" cy="593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вещества клетки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000364"/>
            <a:ext cx="3243388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Неорганические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0393" y="1989302"/>
            <a:ext cx="2855462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Органические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9053" y="2546011"/>
            <a:ext cx="1065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Вода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292" y="3187044"/>
            <a:ext cx="3807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Минеральные соли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62213" y="2667946"/>
            <a:ext cx="1971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Углеводы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62213" y="3197252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Липиды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63397" y="3666821"/>
            <a:ext cx="134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Белки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4168284"/>
            <a:ext cx="28562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Нуклеиновые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кислоты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411760" y="1630274"/>
            <a:ext cx="288032" cy="358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413" y="1597137"/>
            <a:ext cx="280811" cy="3639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580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91" y="-19814"/>
            <a:ext cx="8335838" cy="562755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Заполните таблицу </a:t>
            </a:r>
            <a:r>
              <a:rPr lang="ru-RU" sz="2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«Элементный состав клетки»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221739"/>
              </p:ext>
            </p:extLst>
          </p:nvPr>
        </p:nvGraphicFramePr>
        <p:xfrm>
          <a:off x="179512" y="476672"/>
          <a:ext cx="8784976" cy="4735564"/>
        </p:xfrm>
        <a:graphic>
          <a:graphicData uri="http://schemas.openxmlformats.org/drawingml/2006/table">
            <a:tbl>
              <a:tblPr firstRow="1" firstCol="1" bandRow="1"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1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Типы </a:t>
                      </a: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элементов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 в организме, %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Элементы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Биологическая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функция группы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Макроэлементы 1 группы</a:t>
                      </a:r>
                      <a:endParaRPr lang="ru-RU" sz="2200" b="1" dirty="0"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Макроэлементы 2 группы</a:t>
                      </a:r>
                      <a:endParaRPr lang="ru-RU" sz="2200" b="1" dirty="0"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Микроэлементы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Ультра-микроэлементы</a:t>
                      </a:r>
                      <a:endParaRPr lang="ru-RU" sz="2200" b="1" dirty="0"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45699" y="1487346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98%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9892" y="4489123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0,000001%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5699" y="2397643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1-2%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3573" y="339917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0,02%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0461" y="1472335"/>
            <a:ext cx="374441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Кислород, углерод,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азот, водород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8589" y="2403734"/>
            <a:ext cx="461122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Фосфор, сера, калий, магний,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натрий, кальций, железо, хлор 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91355" y="3329912"/>
            <a:ext cx="50601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Алюминий, медь, марганец, цинк, молибден, кобальт, никель, иод, бром, фтор, бор, селен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68923" y="4533239"/>
            <a:ext cx="40338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Золото, бериллий, серебро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298203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3" grpId="0" animBg="1"/>
      <p:bldP spid="7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136904" cy="1656184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биоэлементы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Какие элементы к ним относятся?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" t="24670" r="2697" b="29688"/>
          <a:stretch/>
        </p:blipFill>
        <p:spPr bwMode="auto">
          <a:xfrm>
            <a:off x="688902" y="2852936"/>
            <a:ext cx="8208912" cy="30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58030" y="1700808"/>
            <a:ext cx="8136904" cy="16561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Ответ: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Биоэлементы (органогены)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элементы, составляющие основу большинства органических молекул.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75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136904" cy="108012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 такое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биохимические эндемии </a:t>
            </a: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каковы причины их происхождения?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83568" y="2204864"/>
            <a:ext cx="8136904" cy="18002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Ответ: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биохимические эндемии </a:t>
            </a:r>
            <a:r>
              <a:rPr lang="ru-RU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заболевания растений, животных и человека, вызванные резким недостатком или избытком какого-либо химического элемента. 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1" y="2209773"/>
            <a:ext cx="3528392" cy="253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38" y="2209773"/>
            <a:ext cx="4022479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0483" y="4746549"/>
            <a:ext cx="2659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Эндемический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зоб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6135" y="4983136"/>
            <a:ext cx="1717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Флюороз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34744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136904" cy="435133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Среди нижеперечисленных элементов один «лишний». Определите признак, по которому все элементы, кроме одного, объединены в одну группу. Подчеркните этот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«лишний»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элемент.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Кислород, водород, сера,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магний,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углерод, фосфор,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азот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2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Ответ: остальные относятся к биоэлементам</a:t>
            </a:r>
            <a:endParaRPr lang="ru-RU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292080" y="2436317"/>
            <a:ext cx="1584176" cy="57606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6186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582" y="593725"/>
            <a:ext cx="6048672" cy="6627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Закончите </a:t>
            </a:r>
            <a:r>
              <a:rPr lang="ru-RU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таблицу « </a:t>
            </a: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Свойства воды»</a:t>
            </a:r>
            <a:b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965904"/>
              </p:ext>
            </p:extLst>
          </p:nvPr>
        </p:nvGraphicFramePr>
        <p:xfrm>
          <a:off x="179512" y="1052736"/>
          <a:ext cx="8856983" cy="5186536"/>
        </p:xfrm>
        <a:graphic>
          <a:graphicData uri="http://schemas.openxmlformats.org/drawingml/2006/table">
            <a:tbl>
              <a:tblPr firstRow="1" firstCol="1" bandRow="1"/>
              <a:tblGrid>
                <a:gridCol w="4274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Свойство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Процессы в живых организмах, обеспеченные этим свойством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Универсальный растворитель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Несжимаемость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Высокая теплоёмкость и теплопроводность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Высокая интенсивность испарения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Вязкость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Высокая сила поверхностного натяжения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968581" y="0"/>
            <a:ext cx="5316674" cy="593725"/>
          </a:xfrm>
          <a:prstGeom prst="rect">
            <a:avLst/>
          </a:prstGeom>
          <a:solidFill>
            <a:schemeClr val="bg1"/>
          </a:solidFill>
          <a:ln w="28575">
            <a:solidFill>
              <a:srgbClr val="0085B4"/>
            </a:solidFill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Биологическая роль 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2204864"/>
            <a:ext cx="478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Метаболические процессы, реакции расщепления и синтеза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08003" y="3025422"/>
            <a:ext cx="4188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Поддержание формы клетки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0810" y="3440920"/>
            <a:ext cx="3598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Поддержание теплового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равновесия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6918" y="4307645"/>
            <a:ext cx="4041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Испарение и потоотделение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8304" y="4997488"/>
            <a:ext cx="2495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Смазка суставов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33204" y="5400887"/>
            <a:ext cx="4657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Транспорт веществ и движение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крови  в капиллярах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767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Фокина Л. П. Шаблон презентации - 4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- 5</Template>
  <TotalTime>376</TotalTime>
  <Words>530</Words>
  <Application>Microsoft Office PowerPoint</Application>
  <PresentationFormat>Экран (4:3)</PresentationFormat>
  <Paragraphs>147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Фокина Л. П. Шаблон презентации - 4</vt:lpstr>
      <vt:lpstr>Презентация PowerPoint</vt:lpstr>
      <vt:lpstr>Содержание</vt:lpstr>
      <vt:lpstr>Введение</vt:lpstr>
      <vt:lpstr>1. Элементный химический состав клетки</vt:lpstr>
      <vt:lpstr>Заполните таблицу «Элементный состав клетки» </vt:lpstr>
      <vt:lpstr>Презентация PowerPoint</vt:lpstr>
      <vt:lpstr>Презентация PowerPoint</vt:lpstr>
      <vt:lpstr>Презентация PowerPoint</vt:lpstr>
      <vt:lpstr>Закончите таблицу « Свойства воды» </vt:lpstr>
      <vt:lpstr>Растворение в воде хлорида натрия</vt:lpstr>
      <vt:lpstr>Презентация PowerPoint</vt:lpstr>
      <vt:lpstr>Укажите жидкостные структуры клетки или организма</vt:lpstr>
      <vt:lpstr>Закончите таблицу «Минеральные соли» </vt:lpstr>
      <vt:lpstr>Буферность - способность клетки поддерживать слабощелочную реакцию своего содержимого на постоянном уровне. Какие вещества участвуют в поддержании кислотно-щелочного баланса?   </vt:lpstr>
      <vt:lpstr>Презентация PowerPoint</vt:lpstr>
      <vt:lpstr>Презентация PowerPoint</vt:lpstr>
      <vt:lpstr>            1. Все живые организмы имеют единый                         элементный химический состав.            2. Вода, обладая уникальными свойствами,                 обеспечивает существование всех                     организмов Земли.            3. Минеральные соли играют в                 жизнедеятельности клетки важную роль.</vt:lpstr>
      <vt:lpstr>Домашнее задание  Учебник Общая биология 10 кл. авторы Сивоглазов В.И., Агафонова И.Б., Захарова Е.Т.: М.: Дрофа, 2017 г.  с. 36-46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«Химическая организация клетки. Неорганические вещества клетки» </dc:title>
  <dc:creator>Microlab</dc:creator>
  <cp:lastModifiedBy>Admin</cp:lastModifiedBy>
  <cp:revision>61</cp:revision>
  <dcterms:created xsi:type="dcterms:W3CDTF">2018-05-05T01:31:25Z</dcterms:created>
  <dcterms:modified xsi:type="dcterms:W3CDTF">2019-09-11T08:20:23Z</dcterms:modified>
</cp:coreProperties>
</file>